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0" r:id="rId3"/>
    <p:sldId id="271" r:id="rId4"/>
    <p:sldId id="276" r:id="rId5"/>
    <p:sldId id="257" r:id="rId6"/>
    <p:sldId id="272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67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9121A-B0F6-445A-B32B-76A0F5AF4529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6220C-9BBC-4CA9-92D8-D521D811E36A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220C-9BBC-4CA9-92D8-D521D811E36A}" type="slidenum">
              <a:rPr lang="pl-PL" smtClean="0"/>
              <a:pPr/>
              <a:t>9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3A7FC-7F15-4016-8566-226131A1EA28}" type="datetimeFigureOut">
              <a:rPr lang="pl-PL" smtClean="0"/>
              <a:pPr/>
              <a:t>2016-09-23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839EA-2B25-41EF-8F2C-FD783EE3AAB5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Toshiba\Desktop\Patrick%20Doyle%20-%20To%20think%20of%20a%20story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s://www.google.pl/url?sa=i&amp;rct=j&amp;q=&amp;esrc=s&amp;source=images&amp;cd=&amp;cad=rja&amp;uact=8&amp;ved=0ahUKEwiwxqrwgJTPAhUIQBoKHdRHB68QjRwIBw&amp;url=http://www.gwthomas.org/maryshelley.htm&amp;psig=AFQjCNHVWJ93RqXsss4y7NXh1A4LRDcBgg&amp;ust=1474119395994318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nimatedimages.org/" TargetMode="External"/><Relationship Id="rId13" Type="http://schemas.openxmlformats.org/officeDocument/2006/relationships/hyperlink" Target="https://www.google.pl/url?sa=i&amp;rct=j&amp;q=&amp;esrc=s&amp;source=images&amp;cd=&amp;cad=rja&amp;uact=8&amp;ved=&amp;url=http://gochemless.com/learning-center/glossary-of-terms/&amp;bvm=bv.133178914,d.d2s&amp;psig=AFQjCNFeIqOw65zB_pzw6HqgmMtPo90rtA&amp;ust=1474206559310718" TargetMode="External"/><Relationship Id="rId3" Type="http://schemas.openxmlformats.org/officeDocument/2006/relationships/hyperlink" Target="http://www.gwthomas.org/" TargetMode="External"/><Relationship Id="rId7" Type="http://schemas.openxmlformats.org/officeDocument/2006/relationships/hyperlink" Target="https://www.google.pl/url?sa=i&amp;rct=j&amp;q=&amp;esrc=s&amp;source=images&amp;cd=&amp;cad=rja&amp;uact=8&amp;ved=&amp;url=http://wasatchweatherweenies.blogspot.com/2012_10_01_archive.html&amp;bvm=bv.133053837,d.bGg&amp;psig=AFQjCNE4tl_7SBtYttMuqszEw3ljIvOfzg&amp;ust=1474120957014792" TargetMode="External"/><Relationship Id="rId12" Type="http://schemas.openxmlformats.org/officeDocument/2006/relationships/hyperlink" Target="https://www.google.pl/url?sa=i&amp;rct=j&amp;q=&amp;esrc=s&amp;source=images&amp;cd=&amp;cad=rja&amp;uact=8&amp;ved=0ahUKEwigpbXzw5bPAhXCthoKHSrLCXwQjB0IBg&amp;url=http://inspirationalquotes.club/no-man-chooses-evil-because-it-is-evil-he-only-mistakes-it-for-happiness-the-good-he-seeks/&amp;bvm=bv.133178914,d.d2s&amp;psig=AFQjCNHekmqRs_tvtUxsC0_jFWg1dhoOKA&amp;ust=147420584225210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pl/url?sa=i&amp;rct=j&amp;q=&amp;esrc=s&amp;source=imgres&amp;cd=&amp;cad=rja&amp;uact=8&amp;ved=0ahUKEwi-qOf3k5TPAhWJWRoKHcPwAgIQjB0IBg&amp;url=http://books.google.com/books/about/Frankenstein.html?id=wXUdpRbwij4C&amp;source=kp_cover&amp;psig=AFQjCNG0lLQCeBh5BgrsFUrov0xogCypNg&amp;ust=1474124526243265" TargetMode="External"/><Relationship Id="rId11" Type="http://schemas.openxmlformats.org/officeDocument/2006/relationships/hyperlink" Target="http://www.signature-reads.com/" TargetMode="External"/><Relationship Id="rId5" Type="http://schemas.openxmlformats.org/officeDocument/2006/relationships/hyperlink" Target="http://www.vesper.pl/" TargetMode="External"/><Relationship Id="rId15" Type="http://schemas.openxmlformats.org/officeDocument/2006/relationships/hyperlink" Target="https://www.google.pl/url?sa=i&amp;rct=j&amp;q=&amp;esrc=s&amp;source=images&amp;cd=&amp;cad=rja&amp;uact=8&amp;ved=0ahUKEwj92-vN-5bPAhWBQBQKHQqtASsQjB0IBg&amp;url=http://wifflegif.com/gifs/334848-frankensteins-monster-frankenstein-gif&amp;psig=AFQjCNEY1u6uP4R0UDbifTI6KHew6qS3Ow&amp;ust=1474219439875424" TargetMode="External"/><Relationship Id="rId10" Type="http://schemas.openxmlformats.org/officeDocument/2006/relationships/hyperlink" Target="https://www.google.pl/url?sa=i&amp;rct=j&amp;q=&amp;esrc=s&amp;source=images&amp;cd=&amp;cad=rja&amp;uact=8&amp;ved=0ahUKEwistYuawJbPAhVC2xoKHYcgBgEQjB0IBg&amp;url=https://wifflegif.com/tags/8989-robert-de-niro-gifs&amp;bvm=bv.133178914,d.d2s&amp;psig=AFQjCNHKZ_184szXm3pMxIVJKWciaIlMfw&amp;ust=1474205063003205" TargetMode="External"/><Relationship Id="rId4" Type="http://schemas.openxmlformats.org/officeDocument/2006/relationships/hyperlink" Target="https://www.google.pl/url?sa=i&amp;rct=j&amp;q=&amp;esrc=s&amp;source=images&amp;cd=&amp;cad=rja&amp;uact=8&amp;ved=0ahUKEwirh9XUhpTPAhXDfxoKHdB2DRwQjB0IBg&amp;url=http://htomc.dns2go.com/anim/anim-mon.htm&amp;bvm=bv.133053837,d.bGg&amp;psig=AFQjCNE4tl_7SBtYttMuqszEw3ljIvOfzg&amp;ust=1474120957014792" TargetMode="External"/><Relationship Id="rId9" Type="http://schemas.openxmlformats.org/officeDocument/2006/relationships/hyperlink" Target="http://factmyth.com/" TargetMode="External"/><Relationship Id="rId14" Type="http://schemas.openxmlformats.org/officeDocument/2006/relationships/hyperlink" Target="https://www.google.pl/url?sa=i&amp;rct=j&amp;q=&amp;esrc=s&amp;source=images&amp;cd=&amp;cad=rja&amp;uact=8&amp;ved=0ahUKEwiAzeKkxpbPAhXB1hQKHQApC2cQjB0IBg&amp;url=http://picturetip.com/book-gif.html?page=2&amp;bvm=bv.133178914,d.d2s&amp;psig=AFQjCNEMAfIJCSvLlNyhPq1H3ZfnN9Gwxg&amp;ust=147420671358334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0ahUKEwirh9XUhpTPAhXDfxoKHdB2DRwQjRwIBw&amp;url=http://htomc.dns2go.com/anim/anim-mon.htm&amp;bvm=bv.133053837,d.bGg&amp;psig=AFQjCNE4tl_7SBtYttMuqszEw3ljIvOfzg&amp;ust=1474120957014792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0ahUKEwjHor-Aw5bPAhWBnBoKHSCmDp4QjRwIBw&amp;url=http://www.signature-reads.com/2016/08/mary-shelleys-shadow-12-macabre-quotes-from-female-authors/&amp;bvm=bv.133178914,d.d2s&amp;psig=AFQjCNHekmqRs_tvtUxsC0_jFWg1dhoOKA&amp;ust=147420584225210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0ahUKEwiAzeKkxpbPAhXB1hQKHQApC2cQjRwIBw&amp;url=http://picturetip.com/book-gif.html?page=2&amp;bvm=bv.133178914,d.d2s&amp;psig=AFQjCNEMAfIJCSvLlNyhPq1H3ZfnN9Gwxg&amp;ust=147420671358334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0ahUKEwigpbXzw5bPAhXCthoKHSrLCXwQjRwIBw&amp;url=http://inspirationalquotes.club/no-man-chooses-evil-because-it-is-evil-he-only-mistakes-it-for-happiness-the-good-he-seeks/&amp;bvm=bv.133178914,d.d2s&amp;psig=AFQjCNHekmqRs_tvtUxsC0_jFWg1dhoOKA&amp;ust=1474205842252106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&amp;url=http://wasatchweatherweenies.blogspot.com/2012_10_01_archive.html&amp;bvm=bv.133053837,d.bGg&amp;psig=AFQjCNE4tl_7SBtYttMuqszEw3ljIvOfzg&amp;ust=147412095701479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0ahUKEwistYuawJbPAhVC2xoKHYcgBgEQjRwIBw&amp;url=https://wifflegif.com/tags/8989-robert-de-niro-gifs&amp;bvm=bv.133178914,d.d2s&amp;psig=AFQjCNHKZ_184szXm3pMxIVJKWciaIlMfw&amp;ust=1474205063003205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pl/url?sa=i&amp;rct=j&amp;q=&amp;esrc=s&amp;source=images&amp;cd=&amp;cad=rja&amp;uact=8&amp;ved=0ahUKEwj-v6ny25bPAhXLNxQKHTpOAY0QjRwIBw&amp;url=https://www.tumblr.com/tagged/it's-alive-gif&amp;bvm=bv.133178914,d.d24&amp;psig=AFQjCNHH9bZQo4vNaBb6ZL6Fioxz4lgLVA&amp;ust=1474209056306454" TargetMode="External"/><Relationship Id="rId3" Type="http://schemas.openxmlformats.org/officeDocument/2006/relationships/hyperlink" Target="https://www.google.pl/url?sa=i&amp;rct=j&amp;q=&amp;esrc=s&amp;source=images&amp;cd=&amp;cad=rja&amp;uact=8&amp;ved=0ahUKEwjMutOLjZTPAhUGuBoKHSG5CawQjRwIBw&amp;url=http://www.empik.com/frankenstein-shelley-mary,p1080016321,ksiazka-p&amp;psig=AFQjCNGqYMYSePR9-B6NiwGcy_iCz137uw&amp;ust=1474122670092644" TargetMode="External"/><Relationship Id="rId7" Type="http://schemas.openxmlformats.org/officeDocument/2006/relationships/hyperlink" Target="https://www.google.pl/url?sa=i&amp;rct=j&amp;q=&amp;esrc=s&amp;source=images&amp;cd=&amp;cad=rja&amp;uact=8&amp;ved=0ahUKEwi_qLz5zpbPAhXHShQKHVS8COwQjRwIBw&amp;url=https://www.tumblr.com/tagged/it's-alive-gif&amp;bvm=bv.133178914,d.d24&amp;psig=AFQjCNHH9bZQo4vNaBb6ZL6Fioxz4lgLVA&amp;ust=147420905630645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pl/url?sa=i&amp;rct=j&amp;q=&amp;esrc=s&amp;source=images&amp;cd=&amp;cad=rja&amp;uact=8&amp;ved=0ahUKEwitjN-szZbPAhULvhQKHSdjA8sQjRwIBw&amp;url=http://giphy.com/gifs/classic-monster-1SRaXI2J1o7vO&amp;psig=AFQjCNEIEx6HHIIm5QsJ7rrZc3kMY5VAIQ&amp;ust=1474208430782795" TargetMode="External"/><Relationship Id="rId11" Type="http://schemas.openxmlformats.org/officeDocument/2006/relationships/image" Target="../media/image9.gif"/><Relationship Id="rId5" Type="http://schemas.openxmlformats.org/officeDocument/2006/relationships/hyperlink" Target="https://www.google.pl/url?sa=i&amp;rct=j&amp;q=&amp;esrc=s&amp;source=images&amp;cd=&amp;cad=rja&amp;uact=8&amp;ved=0ahUKEwiO3r6AzZbPAhWI0RQKHc3YD3AQjRwIBw&amp;url=http://giphy.com/gifs/classic-monster-1SRaXI2J1o7vO&amp;psig=AFQjCNEIEx6HHIIm5QsJ7rrZc3kMY5VAIQ&amp;ust=1474208430782795" TargetMode="External"/><Relationship Id="rId10" Type="http://schemas.openxmlformats.org/officeDocument/2006/relationships/hyperlink" Target="https://www.google.pl/url?sa=i&amp;rct=j&amp;q=&amp;esrc=s&amp;source=images&amp;cd=&amp;cad=rja&amp;uact=8&amp;ved=0ahUKEwjEp87U9ZbPAhUPlxQKHbJMCSMQjRwIBw&amp;url=http://rebloggy.com/post/my-gifs-500-100-frankenstein-boris-karloff-colin-clive-horror-films-frankenstein/83934385681&amp;psig=AFQjCNEY1u6uP4R0UDbifTI6KHew6qS3Ow&amp;ust=1474219439875424" TargetMode="External"/><Relationship Id="rId4" Type="http://schemas.openxmlformats.org/officeDocument/2006/relationships/image" Target="../media/image8.jpeg"/><Relationship Id="rId9" Type="http://schemas.openxmlformats.org/officeDocument/2006/relationships/hyperlink" Target="https://www.google.pl/url?sa=i&amp;rct=j&amp;q=&amp;esrc=s&amp;source=images&amp;cd=&amp;cad=rja&amp;uact=8&amp;ved=0ahUKEwjhhpL_25bPAhVMnRQKHSzADOEQjRwIBw&amp;url=http://giphy.com/gifs/classic-monster-1SRaXI2J1o7vO&amp;bvm=bv.133178914,d.d24&amp;psig=AFQjCNEIEx6HHIIm5QsJ7rrZc3kMY5VAIQ&amp;ust=1474208430782795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www.google.pl/url?sa=i&amp;rct=j&amp;q=&amp;esrc=s&amp;source=imgres&amp;cd=&amp;cad=rja&amp;uact=8&amp;ved=0ahUKEwjLxvrok5TPAhUFWxoKHTq1AbsQjRwIBw&amp;url=http://books.google.com/books/about/Frankenstein.html?id=wXUdpRbwij4C&amp;source=kp_cover&amp;psig=AFQjCNGJ0gbUJxTxYKTnLyVifvj7-dmIzw&amp;ust=1474124491852477" TargetMode="External"/><Relationship Id="rId7" Type="http://schemas.openxmlformats.org/officeDocument/2006/relationships/hyperlink" Target="https://www.google.pl/url?sa=i&amp;rct=j&amp;q=&amp;esrc=s&amp;source=imgres&amp;cd=&amp;cad=rja&amp;uact=8&amp;ved=0ahUKEwiB2J7NlJTPAhVJQBoKHf_SCDwQjRwIBw&amp;url=http://books.google.com/books/about/Valperga_Scholar_s_Choice_Edition.html?id=77xJrgEACAAJ&amp;source=kp_cover&amp;psig=AFQjCNEoCruHRvWtBEkn_TGNypAkVl9TMQ&amp;ust=1474124705513246" TargetMode="External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hyperlink" Target="https://www.google.pl/url?sa=i&amp;rct=j&amp;q=&amp;esrc=s&amp;source=imgres&amp;cd=&amp;cad=rja&amp;uact=8&amp;ved=0ahUKEwjTt9-flZTPAhXDExoKHR1zCF0QjRwIBw&amp;url=http://books.google.com/books/about/Lodore.html?id=rF39MYuoZD0C&amp;source=kp_cover&amp;psig=AFQjCNGN8Nn4IB4XE4LOH60Gb9IFNaZeMg&amp;ust=1474124878681827" TargetMode="External"/><Relationship Id="rId5" Type="http://schemas.openxmlformats.org/officeDocument/2006/relationships/hyperlink" Target="https://www.google.pl/url?sa=i&amp;rct=j&amp;q=&amp;esrc=s&amp;source=imgres&amp;cd=&amp;cad=rja&amp;uact=8&amp;ved=0ahUKEwjy5YKSlJTPAhXEuBoKHTGKApwQjRwIBw&amp;url=http://books.google.com/books/about/The_Last_Man.html?id=HOg-sWtYVwAC&amp;source=kp_cover&amp;psig=AFQjCNGv-YD_xPGLoyBZaVTMMP4nATaTlA&amp;ust=1474124580118077" TargetMode="External"/><Relationship Id="rId10" Type="http://schemas.openxmlformats.org/officeDocument/2006/relationships/image" Target="../media/image13.jpeg"/><Relationship Id="rId4" Type="http://schemas.openxmlformats.org/officeDocument/2006/relationships/image" Target="../media/image10.jpeg"/><Relationship Id="rId9" Type="http://schemas.openxmlformats.org/officeDocument/2006/relationships/hyperlink" Target="https://www.google.pl/url?sa=i&amp;rct=j&amp;q=&amp;esrc=s&amp;source=imgres&amp;cd=&amp;cad=rja&amp;uact=8&amp;ved=0ahUKEwiyqbLulJTPAhUDPxoKHbxfAJkQjRwIBw&amp;url=http://books.google.com/books/about/Matilda.html?id=NuOkngEACAAJ&amp;source=kp_cover&amp;psig=AFQjCNFLpI8o4loW_FPWj8EcC9YnlOxSzA&amp;ust=147412477479404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&amp;url=http://www.berlinwrestling.com/&amp;bvm=bv.133053837,d.bGg&amp;psig=AFQjCNE4tl_7SBtYttMuqszEw3ljIvOfzg&amp;ust=147412095701479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pl/url?sa=i&amp;rct=j&amp;q=&amp;esrc=s&amp;source=images&amp;cd=&amp;cad=rja&amp;uact=8&amp;ved=0ahUKEwjhhpL_25bPAhVMnRQKHSzADOEQjRwIBw&amp;url=http://giphy.com/gifs/classic-monster-1SRaXI2J1o7vO&amp;bvm=bv.133178914,d.d24&amp;psig=AFQjCNEIEx6HHIIm5QsJ7rrZc3kMY5VAIQ&amp;ust=1474208430782795" TargetMode="External"/><Relationship Id="rId5" Type="http://schemas.openxmlformats.org/officeDocument/2006/relationships/image" Target="../media/image15.gif"/><Relationship Id="rId4" Type="http://schemas.openxmlformats.org/officeDocument/2006/relationships/hyperlink" Target="https://www.google.pl/url?sa=i&amp;rct=j&amp;q=&amp;esrc=s&amp;source=images&amp;cd=&amp;cad=rja&amp;uact=8&amp;ved=&amp;url=https://mosty-spc.schools.by/&amp;bvm=bv.133178914,d.d2s&amp;psig=AFQjCNFZnxYsIUMZeMgL54epF9RAPWWwOw&amp;ust=147420688057333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339752" y="2420888"/>
            <a:ext cx="7772400" cy="1470025"/>
          </a:xfrm>
        </p:spPr>
        <p:txBody>
          <a:bodyPr>
            <a:normAutofit/>
          </a:bodyPr>
          <a:lstStyle/>
          <a:p>
            <a:r>
              <a:rPr lang="pl-PL" sz="5400" b="1" dirty="0" smtClean="0">
                <a:solidFill>
                  <a:schemeClr val="bg1"/>
                </a:solidFill>
                <a:latin typeface="Algerian" pitchFamily="82" charset="0"/>
              </a:rPr>
              <a:t>.</a:t>
            </a:r>
            <a:r>
              <a:rPr lang="pl-PL" sz="5400" b="1" dirty="0" smtClean="0">
                <a:solidFill>
                  <a:srgbClr val="FF0000"/>
                </a:solidFill>
                <a:latin typeface="Algerian" pitchFamily="82" charset="0"/>
              </a:rPr>
              <a:t>Mary Shelley</a:t>
            </a:r>
            <a:endParaRPr lang="pl-PL" sz="54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 rot="20959634">
            <a:off x="4678022" y="1593082"/>
            <a:ext cx="4392488" cy="1203920"/>
          </a:xfrm>
        </p:spPr>
        <p:txBody>
          <a:bodyPr>
            <a:normAutofit/>
          </a:bodyPr>
          <a:lstStyle/>
          <a:p>
            <a:r>
              <a:rPr lang="pl-PL" sz="4400" dirty="0" smtClean="0">
                <a:latin typeface="Chiller" pitchFamily="82" charset="0"/>
              </a:rPr>
              <a:t>Who was Mary Shelley</a:t>
            </a:r>
            <a:r>
              <a:rPr lang="pl-PL" sz="4400" dirty="0" smtClean="0">
                <a:solidFill>
                  <a:schemeClr val="tx1"/>
                </a:solidFill>
                <a:latin typeface="Chiller" pitchFamily="82" charset="0"/>
              </a:rPr>
              <a:t>?</a:t>
            </a:r>
            <a:endParaRPr lang="pl-PL" sz="4400" dirty="0">
              <a:solidFill>
                <a:schemeClr val="tx1"/>
              </a:solidFill>
              <a:latin typeface="Chiller" pitchFamily="82" charset="0"/>
            </a:endParaRPr>
          </a:p>
        </p:txBody>
      </p:sp>
      <p:pic>
        <p:nvPicPr>
          <p:cNvPr id="23554" name="Picture 2" descr="Znalezione obrazy dla zapytania MARY SHELLE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/>
          <a:stretch>
            <a:fillRect/>
          </a:stretch>
        </p:blipFill>
        <p:spPr bwMode="auto">
          <a:xfrm>
            <a:off x="251520" y="1124744"/>
            <a:ext cx="3384376" cy="41955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 rot="878076">
            <a:off x="2795945" y="4195962"/>
            <a:ext cx="6280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err="1" smtClean="0">
                <a:latin typeface="Chiller" pitchFamily="82" charset="0"/>
              </a:rPr>
              <a:t>How</a:t>
            </a:r>
            <a:r>
              <a:rPr lang="pl-PL" sz="4000" b="1" dirty="0" smtClean="0">
                <a:latin typeface="Chiller" pitchFamily="82" charset="0"/>
              </a:rPr>
              <a:t> was </a:t>
            </a:r>
            <a:r>
              <a:rPr lang="pl-PL" sz="4000" b="1" dirty="0" err="1" smtClean="0">
                <a:latin typeface="Chiller" pitchFamily="82" charset="0"/>
              </a:rPr>
              <a:t>she</a:t>
            </a:r>
            <a:r>
              <a:rPr lang="pl-PL" sz="4000" b="1" dirty="0" smtClean="0">
                <a:latin typeface="Chiller" pitchFamily="82" charset="0"/>
              </a:rPr>
              <a:t> </a:t>
            </a:r>
            <a:r>
              <a:rPr lang="pl-PL" sz="4000" b="1" dirty="0" err="1" smtClean="0">
                <a:latin typeface="Chiller" pitchFamily="82" charset="0"/>
              </a:rPr>
              <a:t>connected</a:t>
            </a:r>
            <a:endParaRPr lang="pl-PL" sz="4000" b="1" dirty="0" smtClean="0">
              <a:latin typeface="Chiller" pitchFamily="82" charset="0"/>
            </a:endParaRPr>
          </a:p>
          <a:p>
            <a:pPr algn="ctr"/>
            <a:r>
              <a:rPr lang="pl-PL" sz="4000" b="1" dirty="0" smtClean="0">
                <a:latin typeface="Chiller" pitchFamily="82" charset="0"/>
              </a:rPr>
              <a:t> </a:t>
            </a:r>
            <a:r>
              <a:rPr lang="pl-PL" sz="4000" b="1" dirty="0" err="1" smtClean="0">
                <a:latin typeface="Chiller" pitchFamily="82" charset="0"/>
              </a:rPr>
              <a:t>with</a:t>
            </a:r>
            <a:r>
              <a:rPr lang="pl-PL" sz="4000" b="1" dirty="0" smtClean="0">
                <a:latin typeface="Chiller" pitchFamily="82" charset="0"/>
              </a:rPr>
              <a:t> Frankenstein?</a:t>
            </a:r>
            <a:endParaRPr lang="pl-PL" sz="4000" b="1" dirty="0">
              <a:latin typeface="Chiller" pitchFamily="82" charset="0"/>
            </a:endParaRPr>
          </a:p>
        </p:txBody>
      </p:sp>
      <p:sp>
        <p:nvSpPr>
          <p:cNvPr id="10" name="Prostokąt 9"/>
          <p:cNvSpPr/>
          <p:nvPr/>
        </p:nvSpPr>
        <p:spPr>
          <a:xfrm rot="21220613">
            <a:off x="2123728" y="6021288"/>
            <a:ext cx="5354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 smtClean="0">
                <a:latin typeface="Chiller" pitchFamily="82" charset="0"/>
              </a:rPr>
              <a:t>Who was Mary </a:t>
            </a:r>
            <a:r>
              <a:rPr lang="pl-PL" sz="3600" dirty="0" err="1" smtClean="0">
                <a:latin typeface="Chiller" pitchFamily="82" charset="0"/>
              </a:rPr>
              <a:t>Wollstonecraft</a:t>
            </a:r>
            <a:r>
              <a:rPr lang="pl-PL" sz="3600" dirty="0" smtClean="0">
                <a:latin typeface="Chiller" pitchFamily="82" charset="0"/>
              </a:rPr>
              <a:t> Godwin?</a:t>
            </a:r>
            <a:endParaRPr lang="pl-PL" sz="3600" dirty="0">
              <a:latin typeface="Chiller" pitchFamily="82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 rot="20803394">
            <a:off x="265110" y="512278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latin typeface="Chiller" pitchFamily="82" charset="0"/>
              </a:rPr>
              <a:t>Was Frankenstein a monster?</a:t>
            </a:r>
            <a:endParaRPr lang="pl-PL" sz="3600" b="1" dirty="0">
              <a:latin typeface="Chiller" pitchFamily="82" charset="0"/>
            </a:endParaRPr>
          </a:p>
        </p:txBody>
      </p:sp>
      <p:sp>
        <p:nvSpPr>
          <p:cNvPr id="12" name="Prostokąt 11"/>
          <p:cNvSpPr/>
          <p:nvPr/>
        </p:nvSpPr>
        <p:spPr>
          <a:xfrm rot="497472">
            <a:off x="4518223" y="32402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smtClean="0">
                <a:latin typeface="Chiller" pitchFamily="82" charset="0"/>
              </a:rPr>
              <a:t>How old was Mary Shelley when she wrote the novel Frankenstein?</a:t>
            </a:r>
            <a:endParaRPr lang="pl-PL" sz="3200" dirty="0">
              <a:latin typeface="Chiller" pitchFamily="82" charset="0"/>
            </a:endParaRPr>
          </a:p>
        </p:txBody>
      </p:sp>
      <p:pic>
        <p:nvPicPr>
          <p:cNvPr id="13" name="Patrick Doyle - To think of a stor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4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8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880"/>
                            </p:stCondLst>
                            <p:childTnLst>
                              <p:par>
                                <p:cTn id="1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880"/>
                            </p:stCondLst>
                            <p:childTnLst>
                              <p:par>
                                <p:cTn id="2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88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880"/>
                            </p:stCondLst>
                            <p:childTnLst>
                              <p:par>
                                <p:cTn id="4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880"/>
                            </p:stCondLst>
                            <p:childTnLst>
                              <p:par>
                                <p:cTn id="5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5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3" grpId="0" build="p"/>
      <p:bldP spid="7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8000" dirty="0" smtClean="0">
                <a:solidFill>
                  <a:srgbClr val="FF0000"/>
                </a:solidFill>
                <a:latin typeface="Chiller" pitchFamily="82" charset="0"/>
              </a:rPr>
              <a:t>Sources</a:t>
            </a:r>
            <a:r>
              <a:rPr lang="pl-PL" sz="8000" dirty="0" smtClean="0">
                <a:solidFill>
                  <a:srgbClr val="FF0000"/>
                </a:solidFill>
                <a:latin typeface="Chiller" pitchFamily="82" charset="0"/>
              </a:rPr>
              <a:t>:</a:t>
            </a:r>
            <a:endParaRPr lang="pl-PL" sz="8000" dirty="0">
              <a:solidFill>
                <a:srgbClr val="FF0000"/>
              </a:solidFill>
              <a:latin typeface="Chiller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dirty="0" err="1" smtClean="0">
                <a:hlinkClick r:id="rId3"/>
              </a:rPr>
              <a:t>www.gwthomas.org</a:t>
            </a:r>
            <a:endParaRPr lang="pl-PL" dirty="0" smtClean="0"/>
          </a:p>
          <a:p>
            <a:r>
              <a:rPr lang="pl-PL" dirty="0" smtClean="0">
                <a:hlinkClick r:id="rId4"/>
              </a:rPr>
              <a:t>htomc.dns2go.com</a:t>
            </a:r>
            <a:endParaRPr lang="pl-PL" dirty="0" smtClean="0"/>
          </a:p>
          <a:p>
            <a:r>
              <a:rPr lang="pl-PL" dirty="0" err="1" smtClean="0">
                <a:hlinkClick r:id="rId5"/>
              </a:rPr>
              <a:t>www.vesper.pl</a:t>
            </a:r>
            <a:endParaRPr lang="pl-PL" dirty="0" smtClean="0"/>
          </a:p>
          <a:p>
            <a:r>
              <a:rPr lang="pl-PL" dirty="0" err="1" smtClean="0">
                <a:hlinkClick r:id="rId6"/>
              </a:rPr>
              <a:t>books.google.com</a:t>
            </a:r>
            <a:endParaRPr lang="pl-PL" dirty="0" smtClean="0"/>
          </a:p>
          <a:p>
            <a:r>
              <a:rPr lang="pl-PL" dirty="0" err="1" smtClean="0">
                <a:hlinkClick r:id="rId7"/>
              </a:rPr>
              <a:t>wasatchweatherweenies.blogspot.com</a:t>
            </a:r>
            <a:endParaRPr lang="pl-PL" dirty="0" smtClean="0"/>
          </a:p>
          <a:p>
            <a:r>
              <a:rPr lang="pl-PL" dirty="0" err="1" smtClean="0">
                <a:hlinkClick r:id="rId8"/>
              </a:rPr>
              <a:t>www.animatedimages.org</a:t>
            </a:r>
            <a:endParaRPr lang="pl-PL" dirty="0" smtClean="0"/>
          </a:p>
          <a:p>
            <a:r>
              <a:rPr lang="pl-PL" dirty="0" smtClean="0">
                <a:hlinkClick r:id="rId9"/>
              </a:rPr>
              <a:t>http://factmyth.com</a:t>
            </a:r>
            <a:endParaRPr lang="pl-PL" dirty="0" smtClean="0"/>
          </a:p>
          <a:p>
            <a:r>
              <a:rPr lang="pl-PL" dirty="0" err="1" smtClean="0">
                <a:hlinkClick r:id="rId10"/>
              </a:rPr>
              <a:t>wifflegif.com</a:t>
            </a:r>
            <a:endParaRPr lang="pl-PL" dirty="0" smtClean="0"/>
          </a:p>
          <a:p>
            <a:r>
              <a:rPr lang="pl-PL" dirty="0" err="1" smtClean="0">
                <a:hlinkClick r:id="rId11"/>
              </a:rPr>
              <a:t>www.signature-reads.com</a:t>
            </a:r>
            <a:endParaRPr lang="pl-PL" dirty="0" smtClean="0"/>
          </a:p>
          <a:p>
            <a:r>
              <a:rPr lang="pl-PL" dirty="0" err="1" smtClean="0">
                <a:hlinkClick r:id="rId12"/>
              </a:rPr>
              <a:t>inspirationalquotes.club</a:t>
            </a:r>
            <a:endParaRPr lang="pl-PL" dirty="0" smtClean="0"/>
          </a:p>
          <a:p>
            <a:r>
              <a:rPr lang="pl-PL" dirty="0" err="1" smtClean="0">
                <a:hlinkClick r:id="rId13"/>
              </a:rPr>
              <a:t>gochemless.com</a:t>
            </a:r>
            <a:endParaRPr lang="pl-PL" dirty="0" smtClean="0"/>
          </a:p>
          <a:p>
            <a:r>
              <a:rPr lang="pl-PL" dirty="0" err="1" smtClean="0">
                <a:hlinkClick r:id="rId14"/>
              </a:rPr>
              <a:t>picturetip.com</a:t>
            </a:r>
            <a:endParaRPr lang="pl-PL" dirty="0" smtClean="0"/>
          </a:p>
          <a:p>
            <a:r>
              <a:rPr lang="pl-PL" dirty="0" err="1" smtClean="0">
                <a:hlinkClick r:id="rId15"/>
              </a:rPr>
              <a:t>wifflegif.com</a:t>
            </a:r>
            <a:endParaRPr lang="pl-PL" dirty="0" smtClean="0"/>
          </a:p>
          <a:p>
            <a:r>
              <a:rPr lang="pl-PL" dirty="0" smtClean="0">
                <a:solidFill>
                  <a:srgbClr val="0070C0"/>
                </a:solidFill>
              </a:rPr>
              <a:t>http://ulub.pl</a:t>
            </a:r>
            <a:endParaRPr lang="pl-PL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415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>
            <a:noAutofit/>
          </a:bodyPr>
          <a:lstStyle/>
          <a:p>
            <a:r>
              <a:rPr lang="pl-PL" sz="13800" dirty="0" err="1" smtClean="0">
                <a:solidFill>
                  <a:srgbClr val="FF0000"/>
                </a:solidFill>
                <a:latin typeface="Chiller" pitchFamily="82" charset="0"/>
              </a:rPr>
              <a:t>The</a:t>
            </a:r>
            <a:r>
              <a:rPr lang="pl-PL" sz="13800" dirty="0" smtClean="0">
                <a:solidFill>
                  <a:srgbClr val="FF0000"/>
                </a:solidFill>
                <a:latin typeface="Chiller" pitchFamily="82" charset="0"/>
              </a:rPr>
              <a:t> </a:t>
            </a:r>
            <a:r>
              <a:rPr lang="pl-PL" sz="13800" dirty="0" err="1" smtClean="0">
                <a:solidFill>
                  <a:srgbClr val="FF0000"/>
                </a:solidFill>
                <a:latin typeface="Chiller" pitchFamily="82" charset="0"/>
              </a:rPr>
              <a:t>end</a:t>
            </a:r>
            <a:r>
              <a:rPr lang="pl-PL" sz="13800" dirty="0" smtClean="0">
                <a:solidFill>
                  <a:srgbClr val="FF0000"/>
                </a:solidFill>
                <a:latin typeface="Chiller" pitchFamily="82" charset="0"/>
              </a:rPr>
              <a:t>…</a:t>
            </a:r>
            <a:endParaRPr lang="pl-PL" sz="13800" dirty="0">
              <a:solidFill>
                <a:srgbClr val="FF0000"/>
              </a:solidFill>
              <a:latin typeface="Chiller" pitchFamily="82" charset="0"/>
            </a:endParaRPr>
          </a:p>
        </p:txBody>
      </p:sp>
      <p:pic>
        <p:nvPicPr>
          <p:cNvPr id="2050" name="Picture 2" descr="Znalezione obrazy dla zapytania frankenstein 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717032"/>
            <a:ext cx="2808312" cy="2716613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6372200" y="530120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latin typeface="Agency FB" pitchFamily="34" charset="0"/>
              </a:rPr>
              <a:t>VIVIEN KOSEK </a:t>
            </a:r>
          </a:p>
          <a:p>
            <a:pPr algn="ctr"/>
            <a:r>
              <a:rPr lang="pl-PL" sz="3200" b="1" dirty="0" smtClean="0">
                <a:latin typeface="Agency FB" pitchFamily="34" charset="0"/>
              </a:rPr>
              <a:t>KL. 1 C</a:t>
            </a:r>
            <a:endParaRPr lang="pl-PL" sz="3200" b="1" dirty="0">
              <a:latin typeface="Agency FB" pitchFamily="34" charset="0"/>
            </a:endParaRPr>
          </a:p>
        </p:txBody>
      </p:sp>
    </p:spTree>
  </p:cSld>
  <p:clrMapOvr>
    <a:masterClrMapping/>
  </p:clrMapOvr>
  <p:transition advTm="112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Autofit/>
          </a:bodyPr>
          <a:lstStyle/>
          <a:p>
            <a: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  <a:t>Mary Shelley </a:t>
            </a:r>
            <a:b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  <a:t>=</a:t>
            </a:r>
            <a:b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  <a:t>Mary </a:t>
            </a:r>
            <a:r>
              <a:rPr lang="pl-PL" sz="4000" b="1" dirty="0" err="1" smtClean="0">
                <a:solidFill>
                  <a:srgbClr val="FF0000"/>
                </a:solidFill>
                <a:latin typeface="Algerian" pitchFamily="82" charset="0"/>
              </a:rPr>
              <a:t>Wollstonecraft</a:t>
            </a:r>
            <a: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pl-PL" sz="4000" b="1" dirty="0" smtClean="0">
                <a:solidFill>
                  <a:srgbClr val="FF0000"/>
                </a:solidFill>
                <a:latin typeface="Algerian" pitchFamily="82" charset="0"/>
              </a:rPr>
              <a:t> Godwin</a:t>
            </a:r>
            <a:endParaRPr lang="pl-PL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46082" name="Picture 2" descr="Image result for mary shelley quot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780928"/>
            <a:ext cx="6667500" cy="3695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121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196752"/>
            <a:ext cx="8229600" cy="1143000"/>
          </a:xfrm>
        </p:spPr>
        <p:txBody>
          <a:bodyPr>
            <a:normAutofit/>
          </a:bodyPr>
          <a:lstStyle/>
          <a:p>
            <a:r>
              <a:rPr lang="pl-PL" sz="4800" b="1" dirty="0" smtClean="0">
                <a:latin typeface="Agency FB" pitchFamily="34" charset="0"/>
              </a:rPr>
              <a:t>Mary </a:t>
            </a:r>
            <a:r>
              <a:rPr lang="pl-PL" sz="4800" b="1" dirty="0" smtClean="0">
                <a:latin typeface="Agency FB" pitchFamily="34" charset="0"/>
              </a:rPr>
              <a:t>Shelley </a:t>
            </a:r>
            <a:r>
              <a:rPr lang="pl-PL" sz="4800" b="1" dirty="0" smtClean="0">
                <a:latin typeface="Agency FB" pitchFamily="34" charset="0"/>
              </a:rPr>
              <a:t>:</a:t>
            </a:r>
            <a:endParaRPr lang="pl-PL" sz="4800" b="1" dirty="0">
              <a:latin typeface="Agency FB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233203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Mary Shelley was born on August 30,</a:t>
            </a:r>
            <a:r>
              <a:rPr lang="pl-PL" dirty="0"/>
              <a:t> </a:t>
            </a:r>
            <a:r>
              <a:rPr lang="pl-PL" dirty="0" smtClean="0"/>
              <a:t>               </a:t>
            </a:r>
            <a:r>
              <a:rPr lang="en-US" dirty="0" smtClean="0"/>
              <a:t> 1797, </a:t>
            </a:r>
            <a:r>
              <a:rPr lang="pl-PL" dirty="0" smtClean="0"/>
              <a:t> </a:t>
            </a:r>
            <a:r>
              <a:rPr lang="en-US" dirty="0" smtClean="0"/>
              <a:t>in London</a:t>
            </a:r>
            <a:r>
              <a:rPr lang="pl-PL" dirty="0" smtClean="0"/>
              <a:t> [</a:t>
            </a:r>
            <a:r>
              <a:rPr lang="en-US" dirty="0" smtClean="0"/>
              <a:t>England</a:t>
            </a:r>
            <a:r>
              <a:rPr lang="pl-PL" dirty="0" smtClean="0"/>
              <a:t>]</a:t>
            </a:r>
          </a:p>
          <a:p>
            <a:r>
              <a:rPr lang="pl-PL" dirty="0" smtClean="0"/>
              <a:t>An English </a:t>
            </a:r>
            <a:r>
              <a:rPr lang="pl-PL" dirty="0" err="1" smtClean="0"/>
              <a:t>poet</a:t>
            </a:r>
            <a:r>
              <a:rPr lang="pl-PL" dirty="0" smtClean="0"/>
              <a:t> and  a </a:t>
            </a:r>
            <a:r>
              <a:rPr lang="pl-PL" dirty="0" err="1" smtClean="0"/>
              <a:t>writer</a:t>
            </a:r>
            <a:r>
              <a:rPr lang="pl-PL" dirty="0" smtClean="0"/>
              <a:t> romantic period</a:t>
            </a:r>
          </a:p>
          <a:p>
            <a:r>
              <a:rPr lang="pl-PL" dirty="0" smtClean="0"/>
              <a:t>A  </a:t>
            </a:r>
            <a:r>
              <a:rPr lang="pl-PL" dirty="0" err="1" smtClean="0"/>
              <a:t>former</a:t>
            </a:r>
            <a:r>
              <a:rPr lang="pl-PL" dirty="0" smtClean="0"/>
              <a:t> </a:t>
            </a:r>
            <a:r>
              <a:rPr lang="pl-PL" dirty="0" err="1" smtClean="0"/>
              <a:t>mistress</a:t>
            </a:r>
            <a:r>
              <a:rPr lang="pl-PL" dirty="0" smtClean="0"/>
              <a:t>  of lord Byrona </a:t>
            </a:r>
          </a:p>
          <a:p>
            <a:r>
              <a:rPr lang="pl-PL" dirty="0" err="1" smtClean="0"/>
              <a:t>Wife</a:t>
            </a:r>
            <a:r>
              <a:rPr lang="pl-PL" dirty="0" smtClean="0"/>
              <a:t> Percy </a:t>
            </a:r>
            <a:r>
              <a:rPr lang="pl-PL" dirty="0" err="1" smtClean="0"/>
              <a:t>Bysshe</a:t>
            </a:r>
            <a:r>
              <a:rPr lang="pl-PL" dirty="0" smtClean="0"/>
              <a:t>  </a:t>
            </a:r>
            <a:r>
              <a:rPr lang="pl-PL" dirty="0" err="1" smtClean="0"/>
              <a:t>Shelly</a:t>
            </a:r>
            <a:r>
              <a:rPr lang="pl-PL" dirty="0" smtClean="0"/>
              <a:t> ( romantic </a:t>
            </a:r>
            <a:r>
              <a:rPr lang="pl-PL" dirty="0" err="1" smtClean="0"/>
              <a:t>poet</a:t>
            </a:r>
            <a:r>
              <a:rPr lang="pl-PL" dirty="0" smtClean="0"/>
              <a:t>)</a:t>
            </a:r>
          </a:p>
          <a:p>
            <a:r>
              <a:rPr lang="pl-PL" dirty="0" err="1" smtClean="0"/>
              <a:t>She</a:t>
            </a:r>
            <a:r>
              <a:rPr lang="pl-PL" dirty="0" smtClean="0"/>
              <a:t> was </a:t>
            </a:r>
            <a:r>
              <a:rPr lang="pl-PL" dirty="0" err="1" smtClean="0"/>
              <a:t>daughter</a:t>
            </a:r>
            <a:r>
              <a:rPr lang="pl-PL" dirty="0" smtClean="0"/>
              <a:t>  </a:t>
            </a:r>
            <a:r>
              <a:rPr lang="pl-PL" dirty="0" err="1" smtClean="0"/>
              <a:t>writer</a:t>
            </a:r>
            <a:r>
              <a:rPr lang="pl-PL" dirty="0" smtClean="0"/>
              <a:t> Mary </a:t>
            </a:r>
            <a:r>
              <a:rPr lang="pl-PL" dirty="0" err="1" smtClean="0"/>
              <a:t>Wollstonecraft</a:t>
            </a:r>
            <a:endParaRPr lang="pl-PL" dirty="0" smtClean="0"/>
          </a:p>
          <a:p>
            <a:r>
              <a:rPr lang="en-US" dirty="0" smtClean="0"/>
              <a:t>precursor of science fiction novels</a:t>
            </a:r>
            <a:endParaRPr lang="pl-PL" dirty="0" smtClean="0"/>
          </a:p>
          <a:p>
            <a:r>
              <a:rPr lang="en-US" dirty="0" smtClean="0"/>
              <a:t>She died in London (United Kingdom) for a brain tumor </a:t>
            </a:r>
            <a:r>
              <a:rPr lang="pl-PL" dirty="0" smtClean="0"/>
              <a:t> on </a:t>
            </a:r>
            <a:r>
              <a:rPr lang="pl-PL" dirty="0" err="1" smtClean="0"/>
              <a:t>February</a:t>
            </a:r>
            <a:r>
              <a:rPr lang="pl-PL" dirty="0" smtClean="0"/>
              <a:t> 01, 1851.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0" y="18864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8800" dirty="0" smtClean="0">
                <a:solidFill>
                  <a:schemeClr val="bg1"/>
                </a:solidFill>
                <a:latin typeface="Chiller" pitchFamily="82" charset="0"/>
              </a:rPr>
              <a:t>.</a:t>
            </a:r>
            <a:r>
              <a:rPr lang="pl-PL" sz="8800" dirty="0" err="1" smtClean="0">
                <a:solidFill>
                  <a:srgbClr val="FF0000"/>
                </a:solidFill>
                <a:latin typeface="Chiller" pitchFamily="82" charset="0"/>
              </a:rPr>
              <a:t>Who</a:t>
            </a:r>
            <a:r>
              <a:rPr lang="pl-PL" sz="8800" dirty="0" smtClean="0">
                <a:solidFill>
                  <a:srgbClr val="FF0000"/>
                </a:solidFill>
                <a:latin typeface="Chiller" pitchFamily="82" charset="0"/>
              </a:rPr>
              <a:t> was Mary Shelley?</a:t>
            </a:r>
            <a:endParaRPr lang="pl-PL" sz="8800" dirty="0">
              <a:solidFill>
                <a:srgbClr val="FF0000"/>
              </a:solidFill>
              <a:latin typeface="Chiller" pitchFamily="82" charset="0"/>
            </a:endParaRPr>
          </a:p>
        </p:txBody>
      </p:sp>
      <p:pic>
        <p:nvPicPr>
          <p:cNvPr id="44034" name="Picture 2" descr="Image result for book 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772816"/>
            <a:ext cx="19621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43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8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3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800"/>
                            </p:stCondLst>
                            <p:childTnLst>
                              <p:par>
                                <p:cTn id="4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Image result for mary shelley quot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340768"/>
            <a:ext cx="8417847" cy="442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41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348880"/>
            <a:ext cx="9144000" cy="1143000"/>
          </a:xfrm>
        </p:spPr>
        <p:txBody>
          <a:bodyPr>
            <a:noAutofit/>
          </a:bodyPr>
          <a:lstStyle/>
          <a:p>
            <a:r>
              <a:rPr lang="pl-PL" sz="8800" b="1" dirty="0" smtClean="0">
                <a:solidFill>
                  <a:srgbClr val="FF0000"/>
                </a:solidFill>
                <a:latin typeface="Chiller" pitchFamily="82" charset="0"/>
              </a:rPr>
              <a:t>Who </a:t>
            </a:r>
            <a:r>
              <a:rPr lang="pl-PL" sz="8800" b="1" dirty="0" err="1" smtClean="0">
                <a:solidFill>
                  <a:srgbClr val="FF0000"/>
                </a:solidFill>
                <a:latin typeface="Chiller" pitchFamily="82" charset="0"/>
              </a:rPr>
              <a:t>is</a:t>
            </a:r>
            <a:r>
              <a:rPr lang="pl-PL" sz="8800" b="1" dirty="0" smtClean="0">
                <a:solidFill>
                  <a:srgbClr val="FF0000"/>
                </a:solidFill>
                <a:latin typeface="Chiller" pitchFamily="82" charset="0"/>
              </a:rPr>
              <a:t> </a:t>
            </a:r>
            <a:br>
              <a:rPr lang="pl-PL" sz="8800" b="1" dirty="0" smtClean="0">
                <a:solidFill>
                  <a:srgbClr val="FF0000"/>
                </a:solidFill>
                <a:latin typeface="Chiller" pitchFamily="82" charset="0"/>
              </a:rPr>
            </a:br>
            <a:r>
              <a:rPr lang="pl-PL" sz="8800" b="1" dirty="0" smtClean="0">
                <a:solidFill>
                  <a:srgbClr val="FF0000"/>
                </a:solidFill>
                <a:latin typeface="Chiller" pitchFamily="82" charset="0"/>
              </a:rPr>
              <a:t>Frankenstein</a:t>
            </a:r>
            <a:r>
              <a:rPr lang="pl-PL" sz="8800" b="1" dirty="0" smtClean="0">
                <a:solidFill>
                  <a:srgbClr val="FF0000"/>
                </a:solidFill>
                <a:latin typeface="Chiller" pitchFamily="82" charset="0"/>
              </a:rPr>
              <a:t>???...</a:t>
            </a:r>
            <a:endParaRPr lang="pl-PL" sz="8800" b="1" dirty="0">
              <a:solidFill>
                <a:srgbClr val="FF0000"/>
              </a:solidFill>
              <a:latin typeface="Chiller" pitchFamily="82" charset="0"/>
            </a:endParaRPr>
          </a:p>
        </p:txBody>
      </p:sp>
      <p:pic>
        <p:nvPicPr>
          <p:cNvPr id="19460" name="Picture 4" descr="Znalezione obrazy dla zapytania frankenstein 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365104"/>
            <a:ext cx="1872208" cy="2256012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3851920" y="4509120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600" dirty="0" smtClean="0">
                <a:solidFill>
                  <a:srgbClr val="FF0000"/>
                </a:solidFill>
                <a:latin typeface="Chiller" pitchFamily="82" charset="0"/>
              </a:rPr>
              <a:t>?</a:t>
            </a:r>
            <a:endParaRPr lang="pl-PL" sz="9600" dirty="0">
              <a:solidFill>
                <a:srgbClr val="FF0000"/>
              </a:solidFill>
              <a:latin typeface="Chiller" pitchFamily="82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6804248" y="4725144"/>
            <a:ext cx="432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5400" dirty="0">
                <a:solidFill>
                  <a:srgbClr val="FF0000"/>
                </a:solidFill>
                <a:latin typeface="Chiller" pitchFamily="82" charset="0"/>
              </a:rPr>
              <a:t>?</a:t>
            </a:r>
          </a:p>
        </p:txBody>
      </p:sp>
      <p:sp>
        <p:nvSpPr>
          <p:cNvPr id="8" name="Prostokąt 7"/>
          <p:cNvSpPr/>
          <p:nvPr/>
        </p:nvSpPr>
        <p:spPr>
          <a:xfrm>
            <a:off x="2843808" y="5013176"/>
            <a:ext cx="5501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8000" dirty="0" smtClean="0">
                <a:solidFill>
                  <a:srgbClr val="FF0000"/>
                </a:solidFill>
                <a:latin typeface="Chiller" pitchFamily="82" charset="0"/>
              </a:rPr>
              <a:t>?</a:t>
            </a:r>
            <a:endParaRPr lang="pl-PL" sz="8000" dirty="0">
              <a:solidFill>
                <a:srgbClr val="FF0000"/>
              </a:solidFill>
              <a:latin typeface="Chiller" pitchFamily="82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436096" y="5085184"/>
            <a:ext cx="48603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6600" dirty="0" smtClean="0">
                <a:solidFill>
                  <a:srgbClr val="FF0000"/>
                </a:solidFill>
                <a:latin typeface="Chiller" pitchFamily="82" charset="0"/>
              </a:rPr>
              <a:t>?</a:t>
            </a:r>
            <a:endParaRPr lang="pl-PL" sz="6600" dirty="0">
              <a:solidFill>
                <a:srgbClr val="FF0000"/>
              </a:solidFill>
              <a:latin typeface="Chiller" pitchFamily="82" charset="0"/>
            </a:endParaRPr>
          </a:p>
        </p:txBody>
      </p:sp>
    </p:spTree>
  </p:cSld>
  <p:clrMapOvr>
    <a:masterClrMapping/>
  </p:clrMapOvr>
  <p:transition advTm="44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8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4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en-US" b="1" dirty="0" smtClean="0"/>
              <a:t>Frankenstein is</a:t>
            </a:r>
            <a:r>
              <a:rPr lang="pl-PL" b="1" dirty="0" err="1" smtClean="0"/>
              <a:t>n’t</a:t>
            </a:r>
            <a:r>
              <a:rPr lang="pl-PL" b="1" dirty="0" smtClean="0"/>
              <a:t> </a:t>
            </a:r>
            <a:r>
              <a:rPr lang="pl-PL" b="1" dirty="0" err="1" smtClean="0"/>
              <a:t>the</a:t>
            </a:r>
            <a:r>
              <a:rPr lang="pl-PL" b="1" dirty="0" smtClean="0"/>
              <a:t> </a:t>
            </a:r>
            <a:r>
              <a:rPr lang="pl-PL" b="1" dirty="0" err="1" smtClean="0"/>
              <a:t>name</a:t>
            </a:r>
            <a:r>
              <a:rPr lang="pl-PL" b="1" dirty="0" smtClean="0"/>
              <a:t> of </a:t>
            </a:r>
            <a:r>
              <a:rPr lang="pl-PL" b="1" dirty="0" err="1" smtClean="0"/>
              <a:t>the</a:t>
            </a:r>
            <a:r>
              <a:rPr lang="pl-PL" b="1" dirty="0" smtClean="0"/>
              <a:t> monster,</a:t>
            </a:r>
            <a:r>
              <a:rPr lang="en-US" b="1" dirty="0" smtClean="0"/>
              <a:t> </a:t>
            </a:r>
            <a:r>
              <a:rPr lang="pl-PL" b="1" dirty="0" err="1" smtClean="0"/>
              <a:t>this</a:t>
            </a:r>
            <a:r>
              <a:rPr lang="pl-PL" b="1" dirty="0" smtClean="0"/>
              <a:t> </a:t>
            </a:r>
            <a:r>
              <a:rPr lang="pl-PL" b="1" dirty="0" err="1" smtClean="0"/>
              <a:t>is</a:t>
            </a:r>
            <a:r>
              <a:rPr lang="pl-PL" b="1" dirty="0" smtClean="0"/>
              <a:t> </a:t>
            </a:r>
            <a:r>
              <a:rPr lang="en-US" b="1" dirty="0" smtClean="0"/>
              <a:t>the name of the doctor in </a:t>
            </a:r>
            <a:r>
              <a:rPr lang="pl-PL" b="1" dirty="0" err="1" smtClean="0"/>
              <a:t>the</a:t>
            </a:r>
            <a:r>
              <a:rPr lang="en-US" b="1" dirty="0" smtClean="0"/>
              <a:t> </a:t>
            </a:r>
            <a:r>
              <a:rPr lang="pl-PL" b="1" dirty="0" err="1" smtClean="0"/>
              <a:t>novel</a:t>
            </a:r>
            <a:r>
              <a:rPr lang="pl-PL" b="1" dirty="0" smtClean="0"/>
              <a:t> by Mary Shelley</a:t>
            </a:r>
            <a:r>
              <a:rPr lang="en-US" b="1" dirty="0" smtClean="0"/>
              <a:t>.</a:t>
            </a:r>
            <a:endParaRPr lang="pl-PL" b="1" dirty="0" smtClean="0"/>
          </a:p>
          <a:p>
            <a:pPr algn="ctr">
              <a:buNone/>
            </a:pPr>
            <a:r>
              <a:rPr lang="pl-PL" dirty="0" smtClean="0"/>
              <a:t>    </a:t>
            </a:r>
            <a:r>
              <a:rPr lang="en-US" dirty="0" smtClean="0"/>
              <a:t>Dr. Victor Frankenstein creates an unnamed “monster”.</a:t>
            </a:r>
          </a:p>
          <a:p>
            <a:endParaRPr lang="pl-PL" i="1" dirty="0"/>
          </a:p>
        </p:txBody>
      </p:sp>
      <p:pic>
        <p:nvPicPr>
          <p:cNvPr id="62466" name="Picture 2" descr="Image result for frankenstein 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2051720" y="4149080"/>
            <a:ext cx="4762500" cy="2524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8800" b="1" dirty="0" err="1" smtClean="0">
                <a:solidFill>
                  <a:srgbClr val="FF0000"/>
                </a:solidFill>
                <a:latin typeface="Chiller" pitchFamily="82" charset="0"/>
              </a:rPr>
              <a:t>Facts</a:t>
            </a:r>
            <a:endParaRPr lang="pl-PL" sz="8800" b="1" dirty="0">
              <a:solidFill>
                <a:srgbClr val="FF0000"/>
              </a:solidFill>
              <a:latin typeface="Chiller" pitchFamily="82" charset="0"/>
            </a:endParaRPr>
          </a:p>
        </p:txBody>
      </p:sp>
    </p:spTree>
  </p:cSld>
  <p:clrMapOvr>
    <a:masterClrMapping/>
  </p:clrMapOvr>
  <p:transition advTm="222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Chiller" pitchFamily="82" charset="0"/>
              </a:rPr>
              <a:t>Frankenstein; or, The Modern Prometheus</a:t>
            </a:r>
            <a:endParaRPr lang="pl-PL" sz="6600" dirty="0">
              <a:solidFill>
                <a:srgbClr val="FF0000"/>
              </a:solidFill>
              <a:latin typeface="Chiller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r>
              <a:rPr lang="pl-PL" dirty="0" err="1" smtClean="0">
                <a:latin typeface="Agency FB" pitchFamily="34" charset="0"/>
              </a:rPr>
              <a:t>The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greatest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work</a:t>
            </a:r>
            <a:r>
              <a:rPr lang="pl-PL" dirty="0" smtClean="0">
                <a:latin typeface="Agency FB" pitchFamily="34" charset="0"/>
              </a:rPr>
              <a:t> of Mary </a:t>
            </a:r>
            <a:r>
              <a:rPr lang="pl-PL" dirty="0" err="1" smtClean="0">
                <a:latin typeface="Agency FB" pitchFamily="34" charset="0"/>
              </a:rPr>
              <a:t>Shelly’s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is</a:t>
            </a:r>
            <a:r>
              <a:rPr lang="pl-PL" dirty="0" smtClean="0">
                <a:latin typeface="Agency FB" pitchFamily="34" charset="0"/>
              </a:rPr>
              <a:t> Frankenstein; </a:t>
            </a:r>
            <a:r>
              <a:rPr lang="pl-PL" dirty="0" err="1" smtClean="0">
                <a:latin typeface="Agency FB" pitchFamily="34" charset="0"/>
              </a:rPr>
              <a:t>it</a:t>
            </a:r>
            <a:r>
              <a:rPr lang="pl-PL" dirty="0" smtClean="0">
                <a:latin typeface="Agency FB" pitchFamily="34" charset="0"/>
              </a:rPr>
              <a:t> was </a:t>
            </a:r>
            <a:r>
              <a:rPr lang="pl-PL" dirty="0" err="1" smtClean="0">
                <a:latin typeface="Agency FB" pitchFamily="34" charset="0"/>
              </a:rPr>
              <a:t>written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when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she</a:t>
            </a:r>
            <a:r>
              <a:rPr lang="pl-PL" dirty="0" smtClean="0">
                <a:latin typeface="Agency FB" pitchFamily="34" charset="0"/>
              </a:rPr>
              <a:t> was </a:t>
            </a:r>
            <a:r>
              <a:rPr lang="pl-PL" dirty="0" err="1" smtClean="0">
                <a:latin typeface="Agency FB" pitchFamily="34" charset="0"/>
              </a:rPr>
              <a:t>only</a:t>
            </a:r>
            <a:r>
              <a:rPr lang="pl-PL" dirty="0" smtClean="0">
                <a:latin typeface="Agency FB" pitchFamily="34" charset="0"/>
              </a:rPr>
              <a:t> 19 </a:t>
            </a:r>
            <a:r>
              <a:rPr lang="pl-PL" dirty="0" err="1" smtClean="0">
                <a:latin typeface="Agency FB" pitchFamily="34" charset="0"/>
              </a:rPr>
              <a:t>years</a:t>
            </a:r>
            <a:r>
              <a:rPr lang="pl-PL" dirty="0" smtClean="0">
                <a:latin typeface="Agency FB" pitchFamily="34" charset="0"/>
              </a:rPr>
              <a:t>!</a:t>
            </a:r>
          </a:p>
          <a:p>
            <a:r>
              <a:rPr lang="pl-PL" dirty="0" err="1" smtClean="0">
                <a:latin typeface="Agency FB" pitchFamily="34" charset="0"/>
              </a:rPr>
              <a:t>This</a:t>
            </a:r>
            <a:r>
              <a:rPr lang="pl-PL" dirty="0" smtClean="0">
                <a:latin typeface="Agency FB" pitchFamily="34" charset="0"/>
              </a:rPr>
              <a:t>  </a:t>
            </a:r>
            <a:r>
              <a:rPr lang="pl-PL" dirty="0" err="1" smtClean="0">
                <a:latin typeface="Agency FB" pitchFamily="34" charset="0"/>
              </a:rPr>
              <a:t>book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has</a:t>
            </a:r>
            <a:r>
              <a:rPr lang="pl-PL" dirty="0" smtClean="0">
                <a:latin typeface="Agency FB" pitchFamily="34" charset="0"/>
              </a:rPr>
              <a:t> gained big </a:t>
            </a:r>
            <a:r>
              <a:rPr lang="pl-PL" dirty="0" err="1" smtClean="0">
                <a:latin typeface="Agency FB" pitchFamily="34" charset="0"/>
              </a:rPr>
              <a:t>popularity</a:t>
            </a:r>
            <a:r>
              <a:rPr lang="pl-PL" dirty="0" smtClean="0">
                <a:latin typeface="Agency FB" pitchFamily="34" charset="0"/>
              </a:rPr>
              <a:t> and </a:t>
            </a:r>
            <a:r>
              <a:rPr lang="pl-PL" dirty="0" err="1" smtClean="0">
                <a:latin typeface="Agency FB" pitchFamily="34" charset="0"/>
              </a:rPr>
              <a:t>it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has</a:t>
            </a:r>
            <a:r>
              <a:rPr lang="pl-PL" dirty="0" smtClean="0">
                <a:latin typeface="Agency FB" pitchFamily="34" charset="0"/>
              </a:rPr>
              <a:t> </a:t>
            </a:r>
            <a:r>
              <a:rPr lang="pl-PL" dirty="0" err="1" smtClean="0">
                <a:latin typeface="Agency FB" pitchFamily="34" charset="0"/>
              </a:rPr>
              <a:t>been</a:t>
            </a:r>
            <a:r>
              <a:rPr lang="pl-PL" dirty="0" smtClean="0">
                <a:latin typeface="Agency FB" pitchFamily="34" charset="0"/>
              </a:rPr>
              <a:t> repeatedly </a:t>
            </a:r>
            <a:r>
              <a:rPr lang="pl-PL" dirty="0" err="1" smtClean="0">
                <a:latin typeface="Agency FB" pitchFamily="34" charset="0"/>
              </a:rPr>
              <a:t>filmed</a:t>
            </a:r>
            <a:r>
              <a:rPr lang="pl-PL" dirty="0" smtClean="0">
                <a:latin typeface="Agency FB" pitchFamily="34" charset="0"/>
              </a:rPr>
              <a:t>.</a:t>
            </a:r>
          </a:p>
          <a:p>
            <a:endParaRPr lang="pl-PL" dirty="0">
              <a:latin typeface="Agency FB" pitchFamily="34" charset="0"/>
            </a:endParaRPr>
          </a:p>
        </p:txBody>
      </p:sp>
      <p:pic>
        <p:nvPicPr>
          <p:cNvPr id="12290" name="Picture 2" descr="Znalezione obrazy dla zapytania mary shelley książki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3717032"/>
            <a:ext cx="1978254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2" name="AutoShape 4" descr="Image result for frankenstein gif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5575" y="-1257300"/>
            <a:ext cx="47625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294" name="AutoShape 6" descr="Image result for frankenstein gif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5575" y="-1257300"/>
            <a:ext cx="47625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296" name="AutoShape 8" descr="Image result for frankenstein gif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5575" y="-1257300"/>
            <a:ext cx="47625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298" name="AutoShape 10" descr="https://media.giphy.com/media/1SRaXI2J1o7vO/giph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00" name="AutoShape 12" descr="Image result for frankenstein gif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55575" y="-1257300"/>
            <a:ext cx="47625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02" name="AutoShape 14" descr="Image result for its alive gif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155575" y="-1690688"/>
            <a:ext cx="4762500" cy="3524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04" name="AutoShape 16" descr="Image result for its alive gif"/>
          <p:cNvSpPr>
            <a:spLocks noChangeAspect="1" noChangeArrowheads="1"/>
          </p:cNvSpPr>
          <p:nvPr/>
        </p:nvSpPr>
        <p:spPr bwMode="auto">
          <a:xfrm>
            <a:off x="155575" y="-1690688"/>
            <a:ext cx="4762500" cy="3524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06" name="AutoShape 18" descr="Image result for its alive gif"/>
          <p:cNvSpPr>
            <a:spLocks noChangeAspect="1" noChangeArrowheads="1"/>
          </p:cNvSpPr>
          <p:nvPr/>
        </p:nvSpPr>
        <p:spPr bwMode="auto">
          <a:xfrm>
            <a:off x="155575" y="-1690688"/>
            <a:ext cx="4762500" cy="3524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08" name="AutoShape 20" descr="https://67.media.tumblr.com/6218d375d4a0b76acb439fe076854eaf/tumblr_ndknvp4FHy1sk0xezo1_500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10" name="AutoShape 22" descr="Image result for its alive gif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155575" y="-1690688"/>
            <a:ext cx="4762500" cy="3524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12" name="AutoShape 24" descr="Image result for frankenstein gif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155575" y="-1257300"/>
            <a:ext cx="47625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14" name="AutoShape 26" descr="https://media.giphy.com/media/1SRaXI2J1o7vO/giph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16" name="AutoShape 28" descr="https://media.giphy.com/media/1SRaXI2J1o7vO/giph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318" name="AutoShape 30" descr="https://media.giphy.com/media/1SRaXI2J1o7vO/giph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242" name="AutoShape 2" descr="https://media.giphy.com/media/1SRaXI2J1o7vO/giph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244" name="Picture 4" descr="Image result for frankenstein gif">
            <a:hlinkClick r:id="rId10"/>
          </p:cNvPr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15616" y="4365104"/>
            <a:ext cx="3096344" cy="1769341"/>
          </a:xfrm>
          <a:prstGeom prst="rect">
            <a:avLst/>
          </a:prstGeom>
          <a:noFill/>
        </p:spPr>
      </p:pic>
    </p:spTree>
  </p:cSld>
  <p:clrMapOvr>
    <a:masterClrMapping/>
  </p:clrMapOvr>
  <p:transition advTm="102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Chiller" pitchFamily="82" charset="0"/>
              </a:rPr>
              <a:t>Mary </a:t>
            </a:r>
            <a:r>
              <a:rPr lang="pl-PL" dirty="0" err="1" smtClean="0">
                <a:solidFill>
                  <a:srgbClr val="FF0000"/>
                </a:solidFill>
                <a:latin typeface="Chiller" pitchFamily="82" charset="0"/>
              </a:rPr>
              <a:t>Shelly’s</a:t>
            </a:r>
            <a:r>
              <a:rPr lang="pl-PL" dirty="0" smtClean="0">
                <a:solidFill>
                  <a:srgbClr val="FF0000"/>
                </a:solidFill>
                <a:latin typeface="Chiller" pitchFamily="82" charset="0"/>
              </a:rPr>
              <a:t> </a:t>
            </a:r>
            <a:r>
              <a:rPr lang="pl-PL" dirty="0" err="1" smtClean="0">
                <a:solidFill>
                  <a:srgbClr val="FF0000"/>
                </a:solidFill>
                <a:latin typeface="Chiller" pitchFamily="82" charset="0"/>
              </a:rPr>
              <a:t>books</a:t>
            </a:r>
            <a:r>
              <a:rPr lang="pl-PL" dirty="0" smtClean="0">
                <a:solidFill>
                  <a:srgbClr val="FF0000"/>
                </a:solidFill>
                <a:latin typeface="Chiller" pitchFamily="82" charset="0"/>
              </a:rPr>
              <a:t>:</a:t>
            </a:r>
            <a:endParaRPr lang="pl-PL" dirty="0">
              <a:solidFill>
                <a:srgbClr val="FF0000"/>
              </a:solidFill>
              <a:latin typeface="Chiller" pitchFamily="8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/>
          <a:lstStyle/>
          <a:p>
            <a:r>
              <a:rPr lang="pl-PL" dirty="0" smtClean="0"/>
              <a:t>Frankenstein-1818</a:t>
            </a:r>
          </a:p>
          <a:p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Last</a:t>
            </a:r>
            <a:r>
              <a:rPr lang="pl-PL" dirty="0" smtClean="0"/>
              <a:t> Man -1826</a:t>
            </a:r>
          </a:p>
          <a:p>
            <a:r>
              <a:rPr lang="pl-PL" dirty="0" err="1" smtClean="0"/>
              <a:t>Valperga</a:t>
            </a:r>
            <a:r>
              <a:rPr lang="pl-PL" dirty="0" smtClean="0"/>
              <a:t> – 1823</a:t>
            </a:r>
          </a:p>
          <a:p>
            <a:r>
              <a:rPr lang="pl-PL" dirty="0" err="1" smtClean="0"/>
              <a:t>Mathilda</a:t>
            </a:r>
            <a:r>
              <a:rPr lang="pl-PL" dirty="0" smtClean="0"/>
              <a:t>- 1819</a:t>
            </a:r>
          </a:p>
          <a:p>
            <a:r>
              <a:rPr lang="pl-PL" dirty="0" err="1" smtClean="0"/>
              <a:t>Lodore</a:t>
            </a:r>
            <a:r>
              <a:rPr lang="pl-PL" dirty="0" smtClean="0"/>
              <a:t>- 1835</a:t>
            </a:r>
          </a:p>
          <a:p>
            <a:endParaRPr lang="pl-PL" dirty="0"/>
          </a:p>
        </p:txBody>
      </p:sp>
      <p:pic>
        <p:nvPicPr>
          <p:cNvPr id="10242" name="Picture 2" descr="Image resul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65205"/>
            <a:ext cx="1691680" cy="26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4" descr="Image resul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4168207"/>
            <a:ext cx="1728192" cy="268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6" name="Picture 6" descr="Image result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221088"/>
            <a:ext cx="2023830" cy="263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0" name="Picture 10" descr="Image result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64088" y="4092893"/>
            <a:ext cx="1728192" cy="2765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2" name="Picture 12" descr="Image result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20272" y="4157700"/>
            <a:ext cx="1800200" cy="27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7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Poetka- </a:t>
            </a:r>
            <a:r>
              <a:rPr lang="pl-PL" dirty="0" err="1" smtClean="0"/>
              <a:t>poet</a:t>
            </a:r>
            <a:endParaRPr lang="pl-PL" dirty="0" smtClean="0"/>
          </a:p>
          <a:p>
            <a:r>
              <a:rPr lang="pl-PL" dirty="0" smtClean="0"/>
              <a:t>Pisarka- </a:t>
            </a:r>
            <a:r>
              <a:rPr lang="en-GB" dirty="0" smtClean="0"/>
              <a:t>writer</a:t>
            </a:r>
          </a:p>
          <a:p>
            <a:r>
              <a:rPr lang="pl-PL" dirty="0" smtClean="0"/>
              <a:t>Autorka- </a:t>
            </a:r>
            <a:r>
              <a:rPr lang="pl-PL" dirty="0" err="1" smtClean="0"/>
              <a:t>author</a:t>
            </a:r>
            <a:endParaRPr lang="pl-PL" dirty="0" smtClean="0"/>
          </a:p>
          <a:p>
            <a:r>
              <a:rPr lang="pl-PL" dirty="0" smtClean="0"/>
              <a:t>Zyskał- gained</a:t>
            </a:r>
          </a:p>
          <a:p>
            <a:r>
              <a:rPr lang="pl-PL" dirty="0" smtClean="0"/>
              <a:t>Wielokrotnie- repeatedly</a:t>
            </a:r>
          </a:p>
          <a:p>
            <a:r>
              <a:rPr lang="pl-PL" dirty="0" smtClean="0"/>
              <a:t>anonimowy- </a:t>
            </a:r>
            <a:r>
              <a:rPr lang="pl-PL" dirty="0" err="1" smtClean="0"/>
              <a:t>unnamed</a:t>
            </a:r>
            <a:endParaRPr lang="pl-PL" dirty="0" smtClean="0"/>
          </a:p>
          <a:p>
            <a:r>
              <a:rPr lang="pl-PL" dirty="0" err="1" smtClean="0"/>
              <a:t>Creates</a:t>
            </a:r>
            <a:r>
              <a:rPr lang="pl-PL" dirty="0" smtClean="0"/>
              <a:t> –stwarzać</a:t>
            </a:r>
          </a:p>
          <a:p>
            <a:r>
              <a:rPr lang="pl-PL" dirty="0" smtClean="0"/>
              <a:t>romantic period- okres romantyku</a:t>
            </a:r>
          </a:p>
          <a:p>
            <a:endParaRPr lang="pl-PL" dirty="0"/>
          </a:p>
        </p:txBody>
      </p:sp>
      <p:sp>
        <p:nvSpPr>
          <p:cNvPr id="6148" name="AutoShape 4" descr="Znalezione obrazy dla zapytania frankenstein gif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457200"/>
            <a:ext cx="762000" cy="962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sp>
        <p:nvSpPr>
          <p:cNvPr id="6150" name="AutoShape 6" descr="Znalezione obrazy dla zapytania frankenstein gif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457200"/>
            <a:ext cx="762000" cy="962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sp>
        <p:nvSpPr>
          <p:cNvPr id="6152" name="AutoShape 8" descr="Znalezione obrazy dla zapytania frankenstein gif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457200"/>
            <a:ext cx="762000" cy="962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pic>
        <p:nvPicPr>
          <p:cNvPr id="10" name="Picture 2" descr="Image result for animated book gif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068960"/>
            <a:ext cx="2386681" cy="2085207"/>
          </a:xfrm>
          <a:prstGeom prst="rect">
            <a:avLst/>
          </a:prstGeom>
          <a:noFill/>
        </p:spPr>
      </p:pic>
      <p:sp>
        <p:nvSpPr>
          <p:cNvPr id="8" name="AutoShape 24" descr="Image result for frankenstein gif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2143108" y="285728"/>
            <a:ext cx="5331208" cy="214314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l-PL" sz="7200" dirty="0" err="1" smtClean="0">
                <a:solidFill>
                  <a:srgbClr val="FF0000"/>
                </a:solidFill>
                <a:latin typeface="Chiller" pitchFamily="82" charset="0"/>
              </a:rPr>
              <a:t>Vocabulary</a:t>
            </a:r>
            <a:endParaRPr lang="pl-PL" sz="7200" dirty="0">
              <a:solidFill>
                <a:srgbClr val="FF0000"/>
              </a:solidFill>
              <a:latin typeface="Chiller" pitchFamily="82" charset="0"/>
            </a:endParaRPr>
          </a:p>
        </p:txBody>
      </p:sp>
    </p:spTree>
  </p:cSld>
  <p:clrMapOvr>
    <a:masterClrMapping/>
  </p:clrMapOvr>
  <p:transition advTm="207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273</Words>
  <Application>Microsoft Office PowerPoint</Application>
  <PresentationFormat>Pokaz na ekranie (4:3)</PresentationFormat>
  <Paragraphs>72</Paragraphs>
  <Slides>11</Slides>
  <Notes>11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.Mary Shelley</vt:lpstr>
      <vt:lpstr>Mary Shelley  = Mary Wollstonecraft  Godwin</vt:lpstr>
      <vt:lpstr>Mary Shelley :</vt:lpstr>
      <vt:lpstr>Slajd 4</vt:lpstr>
      <vt:lpstr>Who is  Frankenstein???...</vt:lpstr>
      <vt:lpstr>Facts</vt:lpstr>
      <vt:lpstr>Frankenstein; or, The Modern Prometheus</vt:lpstr>
      <vt:lpstr>Mary Shelly’s books:</vt:lpstr>
      <vt:lpstr>Slajd 9</vt:lpstr>
      <vt:lpstr>Sources:</vt:lpstr>
      <vt:lpstr>The end…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Mary Shelley</dc:title>
  <dc:creator>Toshiba</dc:creator>
  <cp:lastModifiedBy>USER</cp:lastModifiedBy>
  <cp:revision>19</cp:revision>
  <dcterms:created xsi:type="dcterms:W3CDTF">2016-09-16T13:21:37Z</dcterms:created>
  <dcterms:modified xsi:type="dcterms:W3CDTF">2016-09-23T20:41:12Z</dcterms:modified>
</cp:coreProperties>
</file>